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16" r:id="rId1"/>
  </p:sldMasterIdLst>
  <p:sldIdLst>
    <p:sldId id="265" r:id="rId2"/>
    <p:sldId id="257" r:id="rId3"/>
    <p:sldId id="266" r:id="rId4"/>
    <p:sldId id="267" r:id="rId5"/>
    <p:sldId id="268" r:id="rId6"/>
    <p:sldId id="273" r:id="rId7"/>
    <p:sldId id="270" r:id="rId8"/>
    <p:sldId id="271" r:id="rId9"/>
    <p:sldId id="272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61" autoAdjust="0"/>
    <p:restoredTop sz="94660"/>
  </p:normalViewPr>
  <p:slideViewPr>
    <p:cSldViewPr snapToGrid="0">
      <p:cViewPr varScale="1">
        <p:scale>
          <a:sx n="85" d="100"/>
          <a:sy n="85" d="100"/>
        </p:scale>
        <p:origin x="499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8807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3129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8962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598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5345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12960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7522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6583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33251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2933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9278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3000">
              <a:schemeClr val="tx2"/>
            </a:gs>
            <a:gs pos="25000">
              <a:schemeClr val="accent5">
                <a:lumMod val="20000"/>
                <a:lumOff val="80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8165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7" r:id="rId1"/>
    <p:sldLayoutId id="2147484118" r:id="rId2"/>
    <p:sldLayoutId id="2147484119" r:id="rId3"/>
    <p:sldLayoutId id="2147484120" r:id="rId4"/>
    <p:sldLayoutId id="2147484121" r:id="rId5"/>
    <p:sldLayoutId id="2147484122" r:id="rId6"/>
    <p:sldLayoutId id="2147484123" r:id="rId7"/>
    <p:sldLayoutId id="2147484124" r:id="rId8"/>
    <p:sldLayoutId id="2147484125" r:id="rId9"/>
    <p:sldLayoutId id="2147484126" r:id="rId10"/>
    <p:sldLayoutId id="214748412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lRfuY6EW5hw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 txBox="1">
            <a:spLocks/>
          </p:cNvSpPr>
          <p:nvPr/>
        </p:nvSpPr>
        <p:spPr>
          <a:xfrm>
            <a:off x="2512540" y="428068"/>
            <a:ext cx="9679460" cy="18373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nl-NL" b="1" dirty="0">
                <a:solidFill>
                  <a:schemeClr val="accent6">
                    <a:lumMod val="50000"/>
                  </a:schemeClr>
                </a:solidFill>
              </a:rPr>
              <a:t>Burgerlijke cultuur </a:t>
            </a:r>
            <a:r>
              <a:rPr lang="nl-NL" b="1">
                <a:solidFill>
                  <a:schemeClr val="accent6">
                    <a:lumMod val="50000"/>
                  </a:schemeClr>
                </a:solidFill>
              </a:rPr>
              <a:t>en </a:t>
            </a:r>
            <a:r>
              <a:rPr lang="nl-NL" b="1" smtClean="0">
                <a:solidFill>
                  <a:schemeClr val="accent6">
                    <a:lumMod val="50000"/>
                  </a:schemeClr>
                </a:solidFill>
              </a:rPr>
              <a:t>hofcultuur</a:t>
            </a:r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9218" name="Picture 2" descr="http://www.de-bontekoe.com/wp-content/uploads/2010/12/450px-Hollande0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17446" y="2359541"/>
            <a:ext cx="8084438" cy="283853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56564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3229232" y="155575"/>
            <a:ext cx="7422292" cy="1454150"/>
          </a:xfrm>
        </p:spPr>
        <p:txBody>
          <a:bodyPr/>
          <a:lstStyle/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Wat gaan we doen ?</a:t>
            </a:r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3" name="Tekstvak 32"/>
          <p:cNvSpPr txBox="1"/>
          <p:nvPr/>
        </p:nvSpPr>
        <p:spPr>
          <a:xfrm>
            <a:off x="3380073" y="1913504"/>
            <a:ext cx="591502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Les 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Vorige les</a:t>
            </a:r>
            <a:b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Absolutisme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Burgerlijke cultuur in Nederland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Hofcultuur in Frankrijk</a:t>
            </a:r>
            <a:endParaRPr lang="nl-NL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Zelfstandig werken</a:t>
            </a:r>
            <a:endParaRPr lang="nl-NL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Afsluiting</a:t>
            </a:r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5" name="Tekstvak 34"/>
          <p:cNvSpPr txBox="1"/>
          <p:nvPr/>
        </p:nvSpPr>
        <p:spPr>
          <a:xfrm>
            <a:off x="129106" y="2457630"/>
            <a:ext cx="2395015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bg1"/>
                </a:solidFill>
              </a:rPr>
              <a:t>Wat gaan we doen?</a:t>
            </a:r>
            <a:endParaRPr lang="nl-NL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Burgerlijke Cultuur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Hofcultuur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220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3229232" y="155575"/>
            <a:ext cx="7422292" cy="1454150"/>
          </a:xfrm>
        </p:spPr>
        <p:txBody>
          <a:bodyPr/>
          <a:lstStyle/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Lesdoelen</a:t>
            </a:r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3" name="Tekstvak 32"/>
          <p:cNvSpPr txBox="1"/>
          <p:nvPr/>
        </p:nvSpPr>
        <p:spPr>
          <a:xfrm>
            <a:off x="3229232" y="2457630"/>
            <a:ext cx="815750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Aan het einde van de les kunnen jullie: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Uitleggen hoe de burgerlijke cultuur in de Republiek eruit zag;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4 belangrijke Nederlandse kunstschilders benoemen;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5 eigenschappen benoemen die de Franse edelen moesten brengen naar het Hof van Lodewijk de XIV;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Uitleggen waarom het ballet belangrijk was voor Lodewijk de XIV;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nl-NL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KA:</a:t>
            </a:r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24. de bijzondere plaats in staatkundig opzicht en de bloei in economisch en </a:t>
            </a: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cultureel opzicht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van de Nederlandse Republiek 	</a:t>
            </a:r>
          </a:p>
        </p:txBody>
      </p:sp>
      <p:sp>
        <p:nvSpPr>
          <p:cNvPr id="35" name="Tekstvak 34"/>
          <p:cNvSpPr txBox="1"/>
          <p:nvPr/>
        </p:nvSpPr>
        <p:spPr>
          <a:xfrm>
            <a:off x="129106" y="2457630"/>
            <a:ext cx="2395015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gaan we doen?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bg1"/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Burgerlijke Cultuur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Hofcultuur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5981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3387494" y="261083"/>
            <a:ext cx="7422292" cy="1454150"/>
          </a:xfrm>
        </p:spPr>
        <p:txBody>
          <a:bodyPr/>
          <a:lstStyle/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Vorige les</a:t>
            </a:r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5" name="Tekstvak 34"/>
          <p:cNvSpPr txBox="1"/>
          <p:nvPr/>
        </p:nvSpPr>
        <p:spPr>
          <a:xfrm>
            <a:off x="129106" y="2457630"/>
            <a:ext cx="2395015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gaan we doen?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bg1"/>
                </a:solidFill>
              </a:rPr>
              <a:t>Vorige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Burgerlijke Cultuur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Hofcultuur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6" name="Actieknop: Film 5">
            <a:hlinkClick r:id="rId2" highlightClick="1"/>
          </p:cNvPr>
          <p:cNvSpPr/>
          <p:nvPr/>
        </p:nvSpPr>
        <p:spPr>
          <a:xfrm>
            <a:off x="6005146" y="3692770"/>
            <a:ext cx="1042416" cy="1042416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0021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3229232" y="155575"/>
            <a:ext cx="7422292" cy="1454150"/>
          </a:xfrm>
        </p:spPr>
        <p:txBody>
          <a:bodyPr/>
          <a:lstStyle/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Burgerlijke Cultuur</a:t>
            </a:r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3" name="Tekstvak 32"/>
          <p:cNvSpPr txBox="1"/>
          <p:nvPr/>
        </p:nvSpPr>
        <p:spPr>
          <a:xfrm>
            <a:off x="3229232" y="1955607"/>
            <a:ext cx="815750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Wat bedoelen we met Burgerlijke Cultuur?</a:t>
            </a:r>
          </a:p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Geen rol van een koning op de volgende gebieden:</a:t>
            </a:r>
          </a:p>
          <a:p>
            <a:endParaRPr lang="nl-NL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Politiek</a:t>
            </a:r>
          </a:p>
          <a:p>
            <a:pPr>
              <a:buFont typeface="Arial" pitchFamily="34" charset="0"/>
              <a:buChar char="•"/>
            </a:pP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Kunst</a:t>
            </a:r>
          </a:p>
          <a:p>
            <a:pPr>
              <a:buFont typeface="Arial" pitchFamily="34" charset="0"/>
              <a:buChar char="•"/>
            </a:pP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Gewoonten en gebruiken</a:t>
            </a:r>
          </a:p>
          <a:p>
            <a:pPr>
              <a:buFont typeface="Arial" pitchFamily="34" charset="0"/>
              <a:buChar char="•"/>
            </a:pPr>
            <a:endParaRPr lang="nl-NL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Waarom in Nederland?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Weinig adel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Geen koning</a:t>
            </a:r>
          </a:p>
        </p:txBody>
      </p:sp>
      <p:sp>
        <p:nvSpPr>
          <p:cNvPr id="35" name="Tekstvak 34"/>
          <p:cNvSpPr txBox="1"/>
          <p:nvPr/>
        </p:nvSpPr>
        <p:spPr>
          <a:xfrm>
            <a:off x="129106" y="2457630"/>
            <a:ext cx="2395015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gaan we doen?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bg1"/>
                </a:solidFill>
              </a:rPr>
              <a:t>Burgerlijke Cultuur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Hofcultuur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1611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3229232" y="155575"/>
            <a:ext cx="7422292" cy="1454150"/>
          </a:xfrm>
        </p:spPr>
        <p:txBody>
          <a:bodyPr/>
          <a:lstStyle/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Burgerlijke Cultuur</a:t>
            </a:r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3" name="Tekstvak 32"/>
          <p:cNvSpPr txBox="1"/>
          <p:nvPr/>
        </p:nvSpPr>
        <p:spPr>
          <a:xfrm>
            <a:off x="3229232" y="1955607"/>
            <a:ext cx="815750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Het burgerschap:</a:t>
            </a:r>
          </a:p>
          <a:p>
            <a:endParaRPr lang="nl-NL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Als je het had kon je deelnemen in het bestuur;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In de praktijk waren dat vooral regenten;</a:t>
            </a:r>
          </a:p>
          <a:p>
            <a:pPr>
              <a:buFont typeface="Arial" pitchFamily="34" charset="0"/>
              <a:buChar char="•"/>
            </a:pPr>
            <a:endParaRPr lang="nl-NL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Bekend aspect van de Nederlandse cultuur: Schilderkunst!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Rembrandt van Rijn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Jan Steen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Frans Hals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Johannes Vermeer</a:t>
            </a:r>
          </a:p>
        </p:txBody>
      </p:sp>
      <p:sp>
        <p:nvSpPr>
          <p:cNvPr id="35" name="Tekstvak 34"/>
          <p:cNvSpPr txBox="1"/>
          <p:nvPr/>
        </p:nvSpPr>
        <p:spPr>
          <a:xfrm>
            <a:off x="129106" y="2457630"/>
            <a:ext cx="2395015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gaan we doen?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bg1"/>
                </a:solidFill>
              </a:rPr>
              <a:t>Burgerlijke Cultuur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Hofcultuur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1611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3229232" y="155575"/>
            <a:ext cx="7422292" cy="1454150"/>
          </a:xfrm>
        </p:spPr>
        <p:txBody>
          <a:bodyPr/>
          <a:lstStyle/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Hofcultuur in Frankrijk</a:t>
            </a:r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3" name="Tekstvak 32"/>
          <p:cNvSpPr txBox="1"/>
          <p:nvPr/>
        </p:nvSpPr>
        <p:spPr>
          <a:xfrm>
            <a:off x="3229232" y="1955607"/>
            <a:ext cx="815750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Adel in </a:t>
            </a:r>
            <a:r>
              <a:rPr lang="nl-NL" b="1" dirty="0" err="1" smtClean="0">
                <a:solidFill>
                  <a:schemeClr val="accent6">
                    <a:lumMod val="50000"/>
                  </a:schemeClr>
                </a:solidFill>
              </a:rPr>
              <a:t>Versailles</a:t>
            </a:r>
            <a:endParaRPr lang="nl-NL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Edelen moeten kennis hebben van:</a:t>
            </a:r>
          </a:p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Literatuur</a:t>
            </a:r>
          </a:p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Theater</a:t>
            </a:r>
          </a:p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Muziek</a:t>
            </a:r>
          </a:p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Mode</a:t>
            </a:r>
          </a:p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Goede smaak en manieren</a:t>
            </a:r>
          </a:p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Schermen</a:t>
            </a:r>
          </a:p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Ballet</a:t>
            </a:r>
          </a:p>
          <a:p>
            <a:endParaRPr lang="nl-NL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Ballet was niet alleen voor vermaak maar ook voor Lodewijk XIV om zijn macht te bezegelen.</a:t>
            </a:r>
          </a:p>
        </p:txBody>
      </p:sp>
      <p:sp>
        <p:nvSpPr>
          <p:cNvPr id="35" name="Tekstvak 34"/>
          <p:cNvSpPr txBox="1"/>
          <p:nvPr/>
        </p:nvSpPr>
        <p:spPr>
          <a:xfrm>
            <a:off x="129106" y="2457630"/>
            <a:ext cx="2395015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gaan we doen?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Burgerlijke Cultuur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bg1"/>
                </a:solidFill>
              </a:rPr>
              <a:t>Hofcultuur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13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3229232" y="155575"/>
            <a:ext cx="7422292" cy="1454150"/>
          </a:xfrm>
        </p:spPr>
        <p:txBody>
          <a:bodyPr/>
          <a:lstStyle/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Zelfstandig werken</a:t>
            </a:r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5" name="Tekstvak 34"/>
          <p:cNvSpPr txBox="1"/>
          <p:nvPr/>
        </p:nvSpPr>
        <p:spPr>
          <a:xfrm>
            <a:off x="129106" y="2492136"/>
            <a:ext cx="2395015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gaan we doen?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Burgerlijke Cultuur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Hofcultuur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  <p:pic>
        <p:nvPicPr>
          <p:cNvPr id="4" name="Picture 2" descr="C:\Users\Monique\Dropbox\HRO\Jaar 2\Stage jaar 2\south-park-s13e07c02-morning-announcements-16x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1988840"/>
            <a:ext cx="5400600" cy="3034796"/>
          </a:xfrm>
          <a:prstGeom prst="rect">
            <a:avLst/>
          </a:prstGeom>
          <a:noFill/>
        </p:spPr>
      </p:pic>
      <p:sp>
        <p:nvSpPr>
          <p:cNvPr id="5" name="Tekstvak 4"/>
          <p:cNvSpPr txBox="1"/>
          <p:nvPr/>
        </p:nvSpPr>
        <p:spPr>
          <a:xfrm>
            <a:off x="3851920" y="5733256"/>
            <a:ext cx="3520066" cy="646331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b="1" dirty="0" smtClean="0"/>
              <a:t>Huiswerk: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/>
              <a:t>Maken vragen: 7.2 </a:t>
            </a:r>
            <a:r>
              <a:rPr lang="nl-NL" dirty="0" err="1" smtClean="0"/>
              <a:t>opdr</a:t>
            </a:r>
            <a:r>
              <a:rPr lang="nl-NL" dirty="0" smtClean="0"/>
              <a:t>. 4,5,7,8,10</a:t>
            </a:r>
          </a:p>
        </p:txBody>
      </p:sp>
    </p:spTree>
    <p:extLst>
      <p:ext uri="{BB962C8B-B14F-4D97-AF65-F5344CB8AC3E}">
        <p14:creationId xmlns:p14="http://schemas.microsoft.com/office/powerpoint/2010/main" val="2279642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3229232" y="155575"/>
            <a:ext cx="7422292" cy="1454150"/>
          </a:xfrm>
        </p:spPr>
        <p:txBody>
          <a:bodyPr/>
          <a:lstStyle/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Zelfstandig werken</a:t>
            </a:r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5" name="Tekstvak 34"/>
          <p:cNvSpPr txBox="1"/>
          <p:nvPr/>
        </p:nvSpPr>
        <p:spPr>
          <a:xfrm>
            <a:off x="129106" y="2492136"/>
            <a:ext cx="2395015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gaan we doen?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Burgerlijke Cultuur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Hofcultuur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3211648" y="1903714"/>
            <a:ext cx="815750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Aan het einde van de les kunnen jullie: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Uitleggen hoe de burgerlijke cultuur in de Republiek eruit zag;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4 belangrijke Nederlandse kunstschilders benoemen;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5 eigenschappen benoemen die de Franse edelen moesten brengen naar het Hof van Lodewijk de XIV;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Uitleggen waarom het ballet belangrijk was voor Lodewijk de XIV;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nl-NL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KA:</a:t>
            </a:r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24. de bijzondere plaats in staatkundig opzicht en de bloei in economisch en </a:t>
            </a: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cultureel opzicht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van de Nederlandse Republiek 	</a:t>
            </a:r>
          </a:p>
        </p:txBody>
      </p:sp>
    </p:spTree>
    <p:extLst>
      <p:ext uri="{BB962C8B-B14F-4D97-AF65-F5344CB8AC3E}">
        <p14:creationId xmlns:p14="http://schemas.microsoft.com/office/powerpoint/2010/main" val="551838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2293</TotalTime>
  <Words>406</Words>
  <Application>Microsoft Office PowerPoint</Application>
  <PresentationFormat>Breedbeeld</PresentationFormat>
  <Paragraphs>127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PowerPoint-presentatie</vt:lpstr>
      <vt:lpstr>Wat gaan we doen ?</vt:lpstr>
      <vt:lpstr>Lesdoelen</vt:lpstr>
      <vt:lpstr>Vorige les</vt:lpstr>
      <vt:lpstr>Burgerlijke Cultuur</vt:lpstr>
      <vt:lpstr>Burgerlijke Cultuur</vt:lpstr>
      <vt:lpstr>Hofcultuur in Frankrijk</vt:lpstr>
      <vt:lpstr>Zelfstandig werken</vt:lpstr>
      <vt:lpstr>Zelfstandig werken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Klu Klux Klan / Economic Crisis</dc:title>
  <dc:creator>Paul de Haan</dc:creator>
  <cp:lastModifiedBy>Paul de Haan</cp:lastModifiedBy>
  <cp:revision>168</cp:revision>
  <dcterms:created xsi:type="dcterms:W3CDTF">2015-09-11T06:10:56Z</dcterms:created>
  <dcterms:modified xsi:type="dcterms:W3CDTF">2019-08-05T09:49:09Z</dcterms:modified>
</cp:coreProperties>
</file>